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20" userDrawn="1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50"/>
    <p:restoredTop sz="95897" autoAdjust="0"/>
  </p:normalViewPr>
  <p:slideViewPr>
    <p:cSldViewPr snapToGrid="0" snapToObjects="1">
      <p:cViewPr>
        <p:scale>
          <a:sx n="58" d="100"/>
          <a:sy n="58" d="100"/>
        </p:scale>
        <p:origin x="152" y="-5768"/>
      </p:cViewPr>
      <p:guideLst>
        <p:guide orient="horz" pos="18120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3.jpg>
</file>

<file path=ppt/media/image4.jp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4CAB3-208E-A748-B087-5420348DFD3E}" type="datetimeFigureOut">
              <a:rPr lang="en-US" smtClean="0"/>
              <a:t>6/26/20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49826-54B3-0044-B11D-8B4CF253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11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49826-54B3-0044-B11D-8B4CF253A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2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5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9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3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8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73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7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9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4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4DFFF-54AA-DA45-8A90-04D830D658E2}" type="datetimeFigureOut">
              <a:rPr lang="en-US" smtClean="0"/>
              <a:t>6/26/20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8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9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12" Type="http://schemas.openxmlformats.org/officeDocument/2006/relationships/hyperlink" Target="https://github.com/mzettersten/effi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8.tiff"/><Relationship Id="rId5" Type="http://schemas.openxmlformats.org/officeDocument/2006/relationships/image" Target="../media/image3.jpg"/><Relationship Id="rId10" Type="http://schemas.openxmlformats.org/officeDocument/2006/relationships/hyperlink" Target="https://osf.io/j49gr" TargetMode="External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 descr="A close up of a mans face&#10;&#10;Description automatically generated">
            <a:extLst>
              <a:ext uri="{FF2B5EF4-FFF2-40B4-BE49-F238E27FC236}">
                <a16:creationId xmlns:a16="http://schemas.microsoft.com/office/drawing/2014/main" id="{D8778C1B-5BF7-444B-928E-8C223AA01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203" y="4171215"/>
            <a:ext cx="5372491" cy="168973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F4E3825-D0AA-F94A-BE35-82972A4183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7177" y="18793646"/>
            <a:ext cx="15517318" cy="1163798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CB8205A-D101-134D-9BCE-2BA0CFE1E145}"/>
              </a:ext>
            </a:extLst>
          </p:cNvPr>
          <p:cNvSpPr>
            <a:spLocks noChangeAspect="1"/>
          </p:cNvSpPr>
          <p:nvPr/>
        </p:nvSpPr>
        <p:spPr>
          <a:xfrm>
            <a:off x="431031" y="8508463"/>
            <a:ext cx="13188287" cy="960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How should we interpret </a:t>
            </a:r>
            <a:r>
              <a:rPr lang="en-US" sz="4600" b="1" i="1" dirty="0">
                <a:solidFill>
                  <a:srgbClr val="000000"/>
                </a:solidFill>
                <a:latin typeface="Helvetica" pitchFamily="2" charset="0"/>
              </a:rPr>
              <a:t>the magnitude of looking time differences </a:t>
            </a:r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in infant learning studies? 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Quantitative differences in looking time are assumed to be meaningful in most analytic approaches, but how these measures map onto learning is unclear.</a:t>
            </a: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These questions are especially relevant for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using participant-level looking time differences as an individual difference measure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interpreting meta-analyses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latin typeface="Helvetica" pitchFamily="2" charset="0"/>
            </a:endParaRPr>
          </a:p>
        </p:txBody>
      </p:sp>
      <p:pic>
        <p:nvPicPr>
          <p:cNvPr id="24" name="Picture 23" descr="nsf1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8692" y="187476"/>
            <a:ext cx="2086998" cy="2099569"/>
          </a:xfrm>
          <a:prstGeom prst="rect">
            <a:avLst/>
          </a:prstGeom>
        </p:spPr>
      </p:pic>
      <p:pic>
        <p:nvPicPr>
          <p:cNvPr id="9" name="Picture 8" descr="UWlogo_fl_4c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4" y="453813"/>
            <a:ext cx="4510335" cy="1538457"/>
          </a:xfrm>
          <a:prstGeom prst="rect">
            <a:avLst/>
          </a:prstGeom>
        </p:spPr>
      </p:pic>
      <p:sp>
        <p:nvSpPr>
          <p:cNvPr id="7" name="Textfeld 4"/>
          <p:cNvSpPr txBox="1"/>
          <p:nvPr/>
        </p:nvSpPr>
        <p:spPr>
          <a:xfrm>
            <a:off x="39899242" y="4043122"/>
            <a:ext cx="3706448" cy="1147996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2020 ICIS </a:t>
            </a:r>
          </a:p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7-7-2020</a:t>
            </a:r>
          </a:p>
        </p:txBody>
      </p:sp>
      <p:sp>
        <p:nvSpPr>
          <p:cNvPr id="37" name="Textfeld 26"/>
          <p:cNvSpPr txBox="1"/>
          <p:nvPr/>
        </p:nvSpPr>
        <p:spPr>
          <a:xfrm>
            <a:off x="30303217" y="26474137"/>
            <a:ext cx="13200494" cy="3000821"/>
          </a:xfrm>
          <a:prstGeom prst="rect">
            <a:avLst/>
          </a:prstGeom>
          <a:noFill/>
          <a:ln w="216000">
            <a:noFill/>
          </a:ln>
        </p:spPr>
        <p:txBody>
          <a:bodyPr wrap="square" lIns="91440" tIns="45720" rIns="91440" bIns="45720" numCol="1" rtlCol="0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dirty="0">
                <a:latin typeface="Helvetica" pitchFamily="2" charset="0"/>
                <a:cs typeface="Tahoma"/>
              </a:rPr>
              <a:t>Revisit paradigm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Ideal paradigm will yield strong effects and allow for parametric manipulation of factor known to influence learning.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55EFE9-D3F8-CB44-97B5-B9279179C4DC}"/>
              </a:ext>
            </a:extLst>
          </p:cNvPr>
          <p:cNvSpPr/>
          <p:nvPr/>
        </p:nvSpPr>
        <p:spPr>
          <a:xfrm>
            <a:off x="5147346" y="0"/>
            <a:ext cx="33322770" cy="613272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feld 3"/>
          <p:cNvSpPr txBox="1"/>
          <p:nvPr/>
        </p:nvSpPr>
        <p:spPr>
          <a:xfrm>
            <a:off x="4743511" y="232114"/>
            <a:ext cx="34404180" cy="5549201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ctr"/>
            <a:r>
              <a:rPr lang="en-US" sz="9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Investigating the relationship between infant learning and measured effect size in preferential looking paradigms</a:t>
            </a:r>
          </a:p>
          <a:p>
            <a:pPr algn="ctr"/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Martin Zettersten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Alexis K. Black, Christina Bergmann, </a:t>
            </a:r>
            <a:r>
              <a:rPr lang="en-US" sz="5300" dirty="0" err="1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Desia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 Bacon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Haley Weaver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Helvetica" pitchFamily="2" charset="0"/>
                <a:cs typeface="Tahoma"/>
              </a:rPr>
              <a:t>&amp; 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Jenny Saffran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endParaRPr lang="en-US" sz="53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Department of Psychology, University of Wisconsin-Madison 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2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School of Audiology &amp; Speech Sciences, The University of British Columbia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3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Language Development Program, Max Planck Institute for Psycholinguistics</a:t>
            </a:r>
            <a:endParaRPr lang="en-US" sz="4000" b="1" baseline="30000" dirty="0">
              <a:solidFill>
                <a:schemeClr val="bg1"/>
              </a:solidFill>
              <a:latin typeface="Helvetica" pitchFamily="2" charset="0"/>
              <a:cs typeface="Tahoma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8A4327-BA2B-1748-BB9C-B59D337DDEDA}"/>
              </a:ext>
            </a:extLst>
          </p:cNvPr>
          <p:cNvSpPr/>
          <p:nvPr/>
        </p:nvSpPr>
        <p:spPr>
          <a:xfrm>
            <a:off x="387488" y="6601968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744DB91-FFA8-1643-B8B8-2685A945184E}"/>
              </a:ext>
            </a:extLst>
          </p:cNvPr>
          <p:cNvSpPr/>
          <p:nvPr/>
        </p:nvSpPr>
        <p:spPr>
          <a:xfrm>
            <a:off x="336741" y="6990409"/>
            <a:ext cx="132390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INTERPRETING LOOKING TIMES</a:t>
            </a:r>
            <a:endParaRPr lang="en-US" sz="60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82E5417-1685-5A40-ADDD-E72A62BBDCB5}"/>
              </a:ext>
            </a:extLst>
          </p:cNvPr>
          <p:cNvSpPr/>
          <p:nvPr/>
        </p:nvSpPr>
        <p:spPr>
          <a:xfrm>
            <a:off x="40396695" y="29412748"/>
            <a:ext cx="3497179" cy="349669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dirty="0">
              <a:latin typeface="Helvetica" pitchFamily="2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6F0DA57-B6B1-1D45-8097-93E12A074DFF}"/>
              </a:ext>
            </a:extLst>
          </p:cNvPr>
          <p:cNvSpPr/>
          <p:nvPr/>
        </p:nvSpPr>
        <p:spPr>
          <a:xfrm>
            <a:off x="345407" y="1694578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EXPERIMENTAL APPROACH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498C763-EBD4-4746-A354-FB7E0C794CE0}"/>
              </a:ext>
            </a:extLst>
          </p:cNvPr>
          <p:cNvSpPr/>
          <p:nvPr/>
        </p:nvSpPr>
        <p:spPr>
          <a:xfrm>
            <a:off x="30231266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PRELIMINARY  RESULTS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D8131B0-9222-5745-B46C-4A44EB192A6F}"/>
              </a:ext>
            </a:extLst>
          </p:cNvPr>
          <p:cNvSpPr/>
          <p:nvPr/>
        </p:nvSpPr>
        <p:spPr>
          <a:xfrm>
            <a:off x="30353989" y="8606047"/>
            <a:ext cx="1328172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No evidence of learning in either condition or evidence of differences between conditions.</a:t>
            </a:r>
          </a:p>
          <a:p>
            <a:pPr>
              <a:spcBef>
                <a:spcPts val="600"/>
              </a:spcBef>
            </a:pPr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u="sng" dirty="0">
                <a:solidFill>
                  <a:prstClr val="black"/>
                </a:solidFill>
                <a:latin typeface="Helvetica" pitchFamily="2" charset="0"/>
              </a:rPr>
              <a:t>4 Occurrences: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no preference,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(26) = 0.95,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.35</a:t>
            </a:r>
          </a:p>
          <a:p>
            <a:pPr>
              <a:spcBef>
                <a:spcPts val="600"/>
              </a:spcBef>
            </a:pPr>
            <a:r>
              <a:rPr lang="en-US" sz="4000" u="sng" dirty="0">
                <a:latin typeface="Helvetica" pitchFamily="2" charset="0"/>
              </a:rPr>
              <a:t>16 Occurrences:</a:t>
            </a:r>
            <a:r>
              <a:rPr lang="en-US" sz="4000" dirty="0">
                <a:latin typeface="Helvetica" pitchFamily="2" charset="0"/>
              </a:rPr>
              <a:t> no preference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(23) = 0.41,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.69</a:t>
            </a:r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No condition difference,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(49) = -0.42,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 = .67</a:t>
            </a:r>
            <a:endParaRPr lang="en-US" sz="4000" b="1" dirty="0">
              <a:latin typeface="Helvetica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794F7C-EBBB-2243-819B-5FA16EF1AD4A}"/>
              </a:ext>
            </a:extLst>
          </p:cNvPr>
          <p:cNvSpPr/>
          <p:nvPr/>
        </p:nvSpPr>
        <p:spPr>
          <a:xfrm>
            <a:off x="38758140" y="2617849"/>
            <a:ext cx="5036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000" dirty="0">
                <a:latin typeface="Helvetica" pitchFamily="2" charset="0"/>
              </a:rPr>
              <a:t>NSF-GRFP DGE-1747503 to M.Z., D.B.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055BBC6-BFFC-B747-ACEC-778EF3DA2BAF}"/>
              </a:ext>
            </a:extLst>
          </p:cNvPr>
          <p:cNvSpPr/>
          <p:nvPr/>
        </p:nvSpPr>
        <p:spPr>
          <a:xfrm>
            <a:off x="30231264" y="2451519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AC8059-0874-0F44-BB1D-C0B4A6AA64A4}"/>
              </a:ext>
            </a:extLst>
          </p:cNvPr>
          <p:cNvSpPr/>
          <p:nvPr/>
        </p:nvSpPr>
        <p:spPr>
          <a:xfrm>
            <a:off x="30303217" y="29711494"/>
            <a:ext cx="9930384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u="sng" dirty="0">
                <a:latin typeface="Helvetica" pitchFamily="2" charset="0"/>
                <a:cs typeface="Tahoma"/>
              </a:rPr>
              <a:t>Looking for collaborators 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Large sample size will be key.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pic>
        <p:nvPicPr>
          <p:cNvPr id="28" name="Picture 27" descr="A close up of a logo&#10;&#10;Description automatically generated">
            <a:extLst>
              <a:ext uri="{FF2B5EF4-FFF2-40B4-BE49-F238E27FC236}">
                <a16:creationId xmlns:a16="http://schemas.microsoft.com/office/drawing/2014/main" id="{F092809E-6CAF-794B-AF12-5FD38DE32E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68628" y="29636288"/>
            <a:ext cx="3153312" cy="3153312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19D6219-6197-5C4D-81D8-ECBBA274BE5C}"/>
              </a:ext>
            </a:extLst>
          </p:cNvPr>
          <p:cNvSpPr/>
          <p:nvPr/>
        </p:nvSpPr>
        <p:spPr>
          <a:xfrm>
            <a:off x="15367179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DESIGN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1AF418D-1246-5347-AD5B-12CD0889191B}"/>
              </a:ext>
            </a:extLst>
          </p:cNvPr>
          <p:cNvSpPr txBox="1"/>
          <p:nvPr/>
        </p:nvSpPr>
        <p:spPr>
          <a:xfrm flipH="1">
            <a:off x="422341" y="19073885"/>
            <a:ext cx="13118575" cy="1323439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Test whether </a:t>
            </a:r>
            <a:r>
              <a:rPr lang="en-US" sz="4000" b="1" u="sng" dirty="0">
                <a:latin typeface="Helvetica" pitchFamily="2" charset="0"/>
              </a:rPr>
              <a:t>frequency of exposure</a:t>
            </a:r>
            <a:r>
              <a:rPr lang="en-US" sz="4000" b="1" dirty="0">
                <a:latin typeface="Helvetica" pitchFamily="2" charset="0"/>
              </a:rPr>
              <a:t> systematically affects effect size in a novel word recognition study </a:t>
            </a:r>
          </a:p>
        </p:txBody>
      </p:sp>
      <p:pic>
        <p:nvPicPr>
          <p:cNvPr id="1025" name="Picture 1">
            <a:extLst>
              <a:ext uri="{FF2B5EF4-FFF2-40B4-BE49-F238E27FC236}">
                <a16:creationId xmlns:a16="http://schemas.microsoft.com/office/drawing/2014/main" id="{A31769AC-BD96-0D44-802E-D87D01A51A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6677" y="24994421"/>
            <a:ext cx="10366849" cy="714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5EAD8CFD-A2E5-3147-BFD5-67645D48E399}"/>
              </a:ext>
            </a:extLst>
          </p:cNvPr>
          <p:cNvSpPr/>
          <p:nvPr/>
        </p:nvSpPr>
        <p:spPr>
          <a:xfrm>
            <a:off x="345407" y="20865064"/>
            <a:ext cx="131185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Training study testing infants’ recognition of familiar words (e.g.,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Jusczyk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 &amp;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Aslin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, 1995) presented in citation form.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E3E1D9-7AE7-6A4A-B5B2-40B5675F1C59}"/>
              </a:ext>
            </a:extLst>
          </p:cNvPr>
          <p:cNvSpPr/>
          <p:nvPr/>
        </p:nvSpPr>
        <p:spPr>
          <a:xfrm>
            <a:off x="422341" y="23237519"/>
            <a:ext cx="1304164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Frequency of novel word occurrence during training manipulated across groups (~ strength of learning)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3421BBF-7BAB-CB41-B5C0-05CA632E4D75}"/>
              </a:ext>
            </a:extLst>
          </p:cNvPr>
          <p:cNvSpPr/>
          <p:nvPr/>
        </p:nvSpPr>
        <p:spPr>
          <a:xfrm>
            <a:off x="494795" y="25841204"/>
            <a:ext cx="4809880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rgbClr val="000000"/>
                </a:solidFill>
                <a:latin typeface="Helvetica" pitchFamily="2" charset="0"/>
              </a:rPr>
              <a:t>Possible pattern of results:</a:t>
            </a:r>
          </a:p>
          <a:p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Effect size 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(in terms of looking time difference) </a:t>
            </a:r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scales with frequency of target word exposure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BCB18D6-DD3C-EE49-81BF-56F9E7C23120}"/>
              </a:ext>
            </a:extLst>
          </p:cNvPr>
          <p:cNvSpPr/>
          <p:nvPr/>
        </p:nvSpPr>
        <p:spPr>
          <a:xfrm>
            <a:off x="15667454" y="30504019"/>
            <a:ext cx="130416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Link to stimuli and experimental materials: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D95ADB-87AD-1D45-8223-01075CDF1CCE}"/>
              </a:ext>
            </a:extLst>
          </p:cNvPr>
          <p:cNvSpPr/>
          <p:nvPr/>
        </p:nvSpPr>
        <p:spPr>
          <a:xfrm>
            <a:off x="15367179" y="9700635"/>
            <a:ext cx="13341916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Participants: </a:t>
            </a:r>
            <a:r>
              <a:rPr lang="en-US" sz="4000" dirty="0">
                <a:latin typeface="Helvetica" pitchFamily="2" charset="0"/>
                <a:cs typeface="Tahoma"/>
              </a:rPr>
              <a:t>51 6-9-month-olds (M = 7.4 months; 26 F)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Pre-registered: n = 64, 32 per condition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CD6A0F8-0338-AE44-942B-4C5022F999BA}"/>
              </a:ext>
            </a:extLst>
          </p:cNvPr>
          <p:cNvSpPr/>
          <p:nvPr/>
        </p:nvSpPr>
        <p:spPr>
          <a:xfrm>
            <a:off x="15367177" y="12661939"/>
            <a:ext cx="12998121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Training Phase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8 </a:t>
            </a:r>
            <a:r>
              <a:rPr lang="en-US" sz="4000" dirty="0" err="1">
                <a:latin typeface="Helvetica" pitchFamily="2" charset="0"/>
                <a:cs typeface="Tahoma"/>
              </a:rPr>
              <a:t>nonse</a:t>
            </a:r>
            <a:r>
              <a:rPr lang="en-US" sz="4000" dirty="0">
                <a:latin typeface="Helvetica" pitchFamily="2" charset="0"/>
                <a:cs typeface="Tahoma"/>
              </a:rPr>
              <a:t> words presented in citation form, 80 total tokens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Frequency of target words manipulated between groups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4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4 times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16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16 times </a:t>
            </a:r>
          </a:p>
          <a:p>
            <a:pPr defTabSz="914400">
              <a:spcAft>
                <a:spcPts val="600"/>
              </a:spcAft>
              <a:defRPr/>
            </a:pPr>
            <a:endParaRPr lang="en-US" sz="4000" u="sng" dirty="0">
              <a:latin typeface="Helvetica" pitchFamily="2" charset="0"/>
              <a:cs typeface="Tahoma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D654196-E189-034C-BAD1-703C9DFAD2AB}"/>
              </a:ext>
            </a:extLst>
          </p:cNvPr>
          <p:cNvSpPr/>
          <p:nvPr/>
        </p:nvSpPr>
        <p:spPr>
          <a:xfrm>
            <a:off x="15367179" y="8626824"/>
            <a:ext cx="133419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Initial experiment to test the feasibility of training paradigm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C8CE5D7-CB3A-D641-9177-C2D1650FF16A}"/>
              </a:ext>
            </a:extLst>
          </p:cNvPr>
          <p:cNvSpPr/>
          <p:nvPr/>
        </p:nvSpPr>
        <p:spPr>
          <a:xfrm>
            <a:off x="15367177" y="16541716"/>
            <a:ext cx="12998121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Test Phase (Head-Turn Preference Procedure)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2 familiar (target words) vs. 2 target words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12 test trials across 3 blocks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65DD32B4-5AFA-DB46-8453-F00C876161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19203" y="2375597"/>
            <a:ext cx="5119762" cy="1599926"/>
          </a:xfrm>
          <a:prstGeom prst="rect">
            <a:avLst/>
          </a:prstGeom>
        </p:spPr>
      </p:pic>
      <p:pic>
        <p:nvPicPr>
          <p:cNvPr id="63" name="Picture 62">
            <a:hlinkClick r:id="rId10"/>
            <a:extLst>
              <a:ext uri="{FF2B5EF4-FFF2-40B4-BE49-F238E27FC236}">
                <a16:creationId xmlns:a16="http://schemas.microsoft.com/office/drawing/2014/main" id="{4CA97348-CAC9-934C-B6BC-9BEAE88E12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64212" y="11102643"/>
            <a:ext cx="1540043" cy="1540043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A4F039F-89C9-484D-B160-0D27B54196E3}"/>
              </a:ext>
            </a:extLst>
          </p:cNvPr>
          <p:cNvSpPr/>
          <p:nvPr/>
        </p:nvSpPr>
        <p:spPr>
          <a:xfrm>
            <a:off x="16617410" y="11476154"/>
            <a:ext cx="4418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0366D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0"/>
              </a:rPr>
              <a:t>https://osf.io/j49gr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5" name="Picture 74" descr="A close up of a logo&#10;&#10;Description automatically generated">
            <a:hlinkClick r:id="rId12"/>
            <a:extLst>
              <a:ext uri="{FF2B5EF4-FFF2-40B4-BE49-F238E27FC236}">
                <a16:creationId xmlns:a16="http://schemas.microsoft.com/office/drawing/2014/main" id="{C0AFBC50-0105-184D-8BEA-9A1FB68BF0FA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616486" y="31370954"/>
            <a:ext cx="1097280" cy="1097280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33ED1097-45C8-214C-B457-FC47957ACEC7}"/>
              </a:ext>
            </a:extLst>
          </p:cNvPr>
          <p:cNvSpPr/>
          <p:nvPr/>
        </p:nvSpPr>
        <p:spPr>
          <a:xfrm>
            <a:off x="16891318" y="31565651"/>
            <a:ext cx="84517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2"/>
              </a:rPr>
              <a:t>https://github.com/mzettersten/effie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3007E66-7815-6444-B247-D469F745400D}"/>
              </a:ext>
            </a:extLst>
          </p:cNvPr>
          <p:cNvSpPr/>
          <p:nvPr/>
        </p:nvSpPr>
        <p:spPr>
          <a:xfrm>
            <a:off x="30303567" y="31449167"/>
            <a:ext cx="21945600" cy="115416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References</a:t>
            </a:r>
          </a:p>
          <a:p>
            <a:pPr>
              <a:spcAft>
                <a:spcPts val="600"/>
              </a:spcAft>
            </a:pP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Jusczyk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P., &amp; </a:t>
            </a: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Aslin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R. (1995), </a:t>
            </a:r>
            <a:r>
              <a:rPr lang="en-US" sz="32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Cog Psych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D194D6-8E83-C74B-9DE9-768D9B654A7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0231264" y="12980250"/>
            <a:ext cx="13100304" cy="11228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40203</TotalTime>
  <Words>447</Words>
  <Application>Microsoft Macintosh PowerPoint</Application>
  <PresentationFormat>Custom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Helvetica</vt:lpstr>
      <vt:lpstr>Helvetica Neue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Martin Zettersten</dc:creator>
  <cp:keywords/>
  <dc:description/>
  <cp:lastModifiedBy>Martin Zettersten</cp:lastModifiedBy>
  <cp:revision>447</cp:revision>
  <cp:lastPrinted>2018-07-25T03:40:44Z</cp:lastPrinted>
  <dcterms:created xsi:type="dcterms:W3CDTF">2015-03-11T05:42:08Z</dcterms:created>
  <dcterms:modified xsi:type="dcterms:W3CDTF">2020-06-29T16:06:33Z</dcterms:modified>
  <cp:category/>
</cp:coreProperties>
</file>

<file path=docProps/thumbnail.jpeg>
</file>